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69" r:id="rId2"/>
    <p:sldId id="273" r:id="rId3"/>
    <p:sldId id="270" r:id="rId4"/>
    <p:sldId id="271" r:id="rId5"/>
    <p:sldId id="268" r:id="rId6"/>
    <p:sldId id="261" r:id="rId7"/>
    <p:sldId id="262" r:id="rId8"/>
    <p:sldId id="263" r:id="rId9"/>
    <p:sldId id="265" r:id="rId10"/>
    <p:sldId id="27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k Mishra" initials="AM" lastIdx="0" clrIdx="0">
    <p:extLst>
      <p:ext uri="{19B8F6BF-5375-455C-9EA6-DF929625EA0E}">
        <p15:presenceInfo xmlns:p15="http://schemas.microsoft.com/office/powerpoint/2012/main" xmlns="" userId="eacb2f0e973712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0" autoAdjust="0"/>
  </p:normalViewPr>
  <p:slideViewPr>
    <p:cSldViewPr snapToGrid="0">
      <p:cViewPr>
        <p:scale>
          <a:sx n="77" d="100"/>
          <a:sy n="77" d="100"/>
        </p:scale>
        <p:origin x="-102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0CFFB-023F-423F-A844-360939386FD3}" type="doc">
      <dgm:prSet loTypeId="urn:microsoft.com/office/officeart/2005/8/layout/hProcess9" loCatId="process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860B3AE-F62B-4929-BF18-AAC9B1EEED9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FA31D-476F-4C50-A45E-1EFF3A769773}" type="parTrans" cxnId="{9459082A-AFE4-42F7-BBE3-7B58796E84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76A243-F3E0-4952-8DF1-8F9C239408C3}" type="sibTrans" cxnId="{9459082A-AFE4-42F7-BBE3-7B58796E84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C943A3-4B69-470E-A2AA-0762E0A7F72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Project Layout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6DCA9F-F3B8-45D7-BB78-BF56E7A72BF4}" type="parTrans" cxnId="{319C6352-CAC1-41E4-92F5-AA34D11D5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9D62C5-C064-4994-83E4-A0B7614A20A9}" type="sibTrans" cxnId="{319C6352-CAC1-41E4-92F5-AA34D11D5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21ACD9-B4D9-41BA-85B1-99BCEAD3F00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Geological set-up of the Project Site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D36881-91CC-449E-A395-D1A0B16CD6EF}" type="sibTrans" cxnId="{04F8DA33-4E4F-44D5-A3C6-7ADF718E90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1E7885-C960-4283-A948-7792F33A2ECD}" type="parTrans" cxnId="{04F8DA33-4E4F-44D5-A3C6-7ADF718E90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33204-7D7D-45ED-B3C9-7F03E4DD0AE7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Observations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CD75A-9B64-4C87-A7F9-6E4AE334CCDE}" type="sibTrans" cxnId="{4E5AA5D1-C6EC-4A25-AF5D-D14700A062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98D6AC-6BD5-45A4-8958-11912C616315}" type="parTrans" cxnId="{4E5AA5D1-C6EC-4A25-AF5D-D14700A062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255D8E-F953-4416-B7C1-9FEAA608FFD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RECOMENDATIONS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DEF66E-F858-4557-B4D0-37E8B63C929E}" type="sibTrans" cxnId="{D74280C3-7956-4381-A88A-C4C21443B7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56812C-E1E1-49B4-8426-886043286995}" type="parTrans" cxnId="{D74280C3-7956-4381-A88A-C4C21443B7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226B61-FFD7-413C-852C-D083F5FCD884}" type="pres">
      <dgm:prSet presAssocID="{3420CFFB-023F-423F-A844-360939386FD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113CC-9A09-4903-9CD1-5CDE03EBCB18}" type="pres">
      <dgm:prSet presAssocID="{3420CFFB-023F-423F-A844-360939386FD3}" presName="arrow" presStyleLbl="bgShp" presStyleIdx="0" presStyleCnt="1"/>
      <dgm:spPr/>
      <dgm:t>
        <a:bodyPr/>
        <a:lstStyle/>
        <a:p>
          <a:endParaRPr lang="en-US"/>
        </a:p>
      </dgm:t>
    </dgm:pt>
    <dgm:pt modelId="{164EFAEC-098F-43DD-A336-4AC82BE1E959}" type="pres">
      <dgm:prSet presAssocID="{3420CFFB-023F-423F-A844-360939386FD3}" presName="linearProcess" presStyleCnt="0"/>
      <dgm:spPr/>
      <dgm:t>
        <a:bodyPr/>
        <a:lstStyle/>
        <a:p>
          <a:endParaRPr lang="en-US"/>
        </a:p>
      </dgm:t>
    </dgm:pt>
    <dgm:pt modelId="{F875E2AF-12B4-428D-84B4-C528F0540AFB}" type="pres">
      <dgm:prSet presAssocID="{1860B3AE-F62B-4929-BF18-AAC9B1EEED9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68DE9-4F67-4644-BF27-6C9F8287DE34}" type="pres">
      <dgm:prSet presAssocID="{1F76A243-F3E0-4952-8DF1-8F9C239408C3}" presName="sibTrans" presStyleCnt="0"/>
      <dgm:spPr/>
      <dgm:t>
        <a:bodyPr/>
        <a:lstStyle/>
        <a:p>
          <a:endParaRPr lang="en-US"/>
        </a:p>
      </dgm:t>
    </dgm:pt>
    <dgm:pt modelId="{2F384E93-13FE-4970-97DD-AF1CC58F76CD}" type="pres">
      <dgm:prSet presAssocID="{03C943A3-4B69-470E-A2AA-0762E0A7F72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A02E5-E8DB-4EB1-9850-75555C29E703}" type="pres">
      <dgm:prSet presAssocID="{059D62C5-C064-4994-83E4-A0B7614A20A9}" presName="sibTrans" presStyleCnt="0"/>
      <dgm:spPr/>
      <dgm:t>
        <a:bodyPr/>
        <a:lstStyle/>
        <a:p>
          <a:endParaRPr lang="en-US"/>
        </a:p>
      </dgm:t>
    </dgm:pt>
    <dgm:pt modelId="{07481363-F1D6-445F-89A9-7CCC7963CFF8}" type="pres">
      <dgm:prSet presAssocID="{7B21ACD9-B4D9-41BA-85B1-99BCEAD3F0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0E150-7589-44EB-88D5-A5E9040B484F}" type="pres">
      <dgm:prSet presAssocID="{3AD36881-91CC-449E-A395-D1A0B16CD6EF}" presName="sibTrans" presStyleCnt="0"/>
      <dgm:spPr/>
      <dgm:t>
        <a:bodyPr/>
        <a:lstStyle/>
        <a:p>
          <a:endParaRPr lang="en-US"/>
        </a:p>
      </dgm:t>
    </dgm:pt>
    <dgm:pt modelId="{7534E518-E52C-46D3-B98E-A7C297D3121F}" type="pres">
      <dgm:prSet presAssocID="{C6733204-7D7D-45ED-B3C9-7F03E4DD0AE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781BC-EF34-4BD3-9D72-727BAEE6A725}" type="pres">
      <dgm:prSet presAssocID="{AB4CD75A-9B64-4C87-A7F9-6E4AE334CCDE}" presName="sibTrans" presStyleCnt="0"/>
      <dgm:spPr/>
      <dgm:t>
        <a:bodyPr/>
        <a:lstStyle/>
        <a:p>
          <a:endParaRPr lang="en-US"/>
        </a:p>
      </dgm:t>
    </dgm:pt>
    <dgm:pt modelId="{8844E41C-CCB4-42E7-AA2F-C4520B874434}" type="pres">
      <dgm:prSet presAssocID="{06255D8E-F953-4416-B7C1-9FEAA608FFD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9C6352-CAC1-41E4-92F5-AA34D11D575D}" srcId="{3420CFFB-023F-423F-A844-360939386FD3}" destId="{03C943A3-4B69-470E-A2AA-0762E0A7F72B}" srcOrd="1" destOrd="0" parTransId="{306DCA9F-F3B8-45D7-BB78-BF56E7A72BF4}" sibTransId="{059D62C5-C064-4994-83E4-A0B7614A20A9}"/>
    <dgm:cxn modelId="{B61AB8A7-AB10-4D03-8942-B3E2AD3B42DD}" type="presOf" srcId="{C6733204-7D7D-45ED-B3C9-7F03E4DD0AE7}" destId="{7534E518-E52C-46D3-B98E-A7C297D3121F}" srcOrd="0" destOrd="0" presId="urn:microsoft.com/office/officeart/2005/8/layout/hProcess9"/>
    <dgm:cxn modelId="{E3FA3DD0-1A93-4E1A-B402-C31C3A8844EF}" type="presOf" srcId="{3420CFFB-023F-423F-A844-360939386FD3}" destId="{DB226B61-FFD7-413C-852C-D083F5FCD884}" srcOrd="0" destOrd="0" presId="urn:microsoft.com/office/officeart/2005/8/layout/hProcess9"/>
    <dgm:cxn modelId="{B38B3543-DDF9-4416-9DF0-2BB9D00F864F}" type="presOf" srcId="{06255D8E-F953-4416-B7C1-9FEAA608FFD9}" destId="{8844E41C-CCB4-42E7-AA2F-C4520B874434}" srcOrd="0" destOrd="0" presId="urn:microsoft.com/office/officeart/2005/8/layout/hProcess9"/>
    <dgm:cxn modelId="{4E5AA5D1-C6EC-4A25-AF5D-D14700A06253}" srcId="{3420CFFB-023F-423F-A844-360939386FD3}" destId="{C6733204-7D7D-45ED-B3C9-7F03E4DD0AE7}" srcOrd="3" destOrd="0" parTransId="{AF98D6AC-6BD5-45A4-8958-11912C616315}" sibTransId="{AB4CD75A-9B64-4C87-A7F9-6E4AE334CCDE}"/>
    <dgm:cxn modelId="{D74280C3-7956-4381-A88A-C4C21443B768}" srcId="{3420CFFB-023F-423F-A844-360939386FD3}" destId="{06255D8E-F953-4416-B7C1-9FEAA608FFD9}" srcOrd="4" destOrd="0" parTransId="{3756812C-E1E1-49B4-8426-886043286995}" sibTransId="{B0DEF66E-F858-4557-B4D0-37E8B63C929E}"/>
    <dgm:cxn modelId="{04F8DA33-4E4F-44D5-A3C6-7ADF718E901E}" srcId="{3420CFFB-023F-423F-A844-360939386FD3}" destId="{7B21ACD9-B4D9-41BA-85B1-99BCEAD3F00E}" srcOrd="2" destOrd="0" parTransId="{8D1E7885-C960-4283-A948-7792F33A2ECD}" sibTransId="{3AD36881-91CC-449E-A395-D1A0B16CD6EF}"/>
    <dgm:cxn modelId="{9459082A-AFE4-42F7-BBE3-7B58796E84B5}" srcId="{3420CFFB-023F-423F-A844-360939386FD3}" destId="{1860B3AE-F62B-4929-BF18-AAC9B1EEED95}" srcOrd="0" destOrd="0" parTransId="{3FFFA31D-476F-4C50-A45E-1EFF3A769773}" sibTransId="{1F76A243-F3E0-4952-8DF1-8F9C239408C3}"/>
    <dgm:cxn modelId="{B64381B8-87F1-4124-A0C3-044D1B69652A}" type="presOf" srcId="{1860B3AE-F62B-4929-BF18-AAC9B1EEED95}" destId="{F875E2AF-12B4-428D-84B4-C528F0540AFB}" srcOrd="0" destOrd="0" presId="urn:microsoft.com/office/officeart/2005/8/layout/hProcess9"/>
    <dgm:cxn modelId="{7F8477F1-B9BC-49C5-B514-DFC645B36FB8}" type="presOf" srcId="{03C943A3-4B69-470E-A2AA-0762E0A7F72B}" destId="{2F384E93-13FE-4970-97DD-AF1CC58F76CD}" srcOrd="0" destOrd="0" presId="urn:microsoft.com/office/officeart/2005/8/layout/hProcess9"/>
    <dgm:cxn modelId="{84A0426D-0983-42E0-A5B7-8C734B6A0CD2}" type="presOf" srcId="{7B21ACD9-B4D9-41BA-85B1-99BCEAD3F00E}" destId="{07481363-F1D6-445F-89A9-7CCC7963CFF8}" srcOrd="0" destOrd="0" presId="urn:microsoft.com/office/officeart/2005/8/layout/hProcess9"/>
    <dgm:cxn modelId="{8EAC53E4-EE46-4CF1-8EC7-2088FA715073}" type="presParOf" srcId="{DB226B61-FFD7-413C-852C-D083F5FCD884}" destId="{584113CC-9A09-4903-9CD1-5CDE03EBCB18}" srcOrd="0" destOrd="0" presId="urn:microsoft.com/office/officeart/2005/8/layout/hProcess9"/>
    <dgm:cxn modelId="{FB3A5EF9-037E-401C-BF07-36E340683F53}" type="presParOf" srcId="{DB226B61-FFD7-413C-852C-D083F5FCD884}" destId="{164EFAEC-098F-43DD-A336-4AC82BE1E959}" srcOrd="1" destOrd="0" presId="urn:microsoft.com/office/officeart/2005/8/layout/hProcess9"/>
    <dgm:cxn modelId="{BCC2EF09-1D83-413A-845A-67844473BCE8}" type="presParOf" srcId="{164EFAEC-098F-43DD-A336-4AC82BE1E959}" destId="{F875E2AF-12B4-428D-84B4-C528F0540AFB}" srcOrd="0" destOrd="0" presId="urn:microsoft.com/office/officeart/2005/8/layout/hProcess9"/>
    <dgm:cxn modelId="{EE01C6C2-1FA5-4EC2-9B2D-0E1C2BD6BF6D}" type="presParOf" srcId="{164EFAEC-098F-43DD-A336-4AC82BE1E959}" destId="{FA468DE9-4F67-4644-BF27-6C9F8287DE34}" srcOrd="1" destOrd="0" presId="urn:microsoft.com/office/officeart/2005/8/layout/hProcess9"/>
    <dgm:cxn modelId="{CBF909B3-24FB-4C75-AD51-FDCB4A70EB4B}" type="presParOf" srcId="{164EFAEC-098F-43DD-A336-4AC82BE1E959}" destId="{2F384E93-13FE-4970-97DD-AF1CC58F76CD}" srcOrd="2" destOrd="0" presId="urn:microsoft.com/office/officeart/2005/8/layout/hProcess9"/>
    <dgm:cxn modelId="{E077685F-1667-413B-863E-8658BC354469}" type="presParOf" srcId="{164EFAEC-098F-43DD-A336-4AC82BE1E959}" destId="{8F9A02E5-E8DB-4EB1-9850-75555C29E703}" srcOrd="3" destOrd="0" presId="urn:microsoft.com/office/officeart/2005/8/layout/hProcess9"/>
    <dgm:cxn modelId="{65094088-A6E7-4F1F-AE0E-C12A84E88307}" type="presParOf" srcId="{164EFAEC-098F-43DD-A336-4AC82BE1E959}" destId="{07481363-F1D6-445F-89A9-7CCC7963CFF8}" srcOrd="4" destOrd="0" presId="urn:microsoft.com/office/officeart/2005/8/layout/hProcess9"/>
    <dgm:cxn modelId="{AFAC9103-78C5-4FE1-B282-C27C9301D5AC}" type="presParOf" srcId="{164EFAEC-098F-43DD-A336-4AC82BE1E959}" destId="{ADB0E150-7589-44EB-88D5-A5E9040B484F}" srcOrd="5" destOrd="0" presId="urn:microsoft.com/office/officeart/2005/8/layout/hProcess9"/>
    <dgm:cxn modelId="{9013B437-119A-4AC0-8776-BAEA5D47734D}" type="presParOf" srcId="{164EFAEC-098F-43DD-A336-4AC82BE1E959}" destId="{7534E518-E52C-46D3-B98E-A7C297D3121F}" srcOrd="6" destOrd="0" presId="urn:microsoft.com/office/officeart/2005/8/layout/hProcess9"/>
    <dgm:cxn modelId="{58561B6D-5B2E-41E3-8F7B-309E4E6A7102}" type="presParOf" srcId="{164EFAEC-098F-43DD-A336-4AC82BE1E959}" destId="{19F781BC-EF34-4BD3-9D72-727BAEE6A725}" srcOrd="7" destOrd="0" presId="urn:microsoft.com/office/officeart/2005/8/layout/hProcess9"/>
    <dgm:cxn modelId="{FD7AEBFF-B0DE-4AEA-A0A4-76EE867DACEF}" type="presParOf" srcId="{164EFAEC-098F-43DD-A336-4AC82BE1E959}" destId="{8844E41C-CCB4-42E7-AA2F-C4520B87443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113CC-9A09-4903-9CD1-5CDE03EBCB18}">
      <dsp:nvSpPr>
        <dsp:cNvPr id="0" name=""/>
        <dsp:cNvSpPr/>
      </dsp:nvSpPr>
      <dsp:spPr>
        <a:xfrm>
          <a:off x="892233" y="0"/>
          <a:ext cx="10111974" cy="577621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5E2AF-12B4-428D-84B4-C528F0540AFB}">
      <dsp:nvSpPr>
        <dsp:cNvPr id="0" name=""/>
        <dsp:cNvSpPr/>
      </dsp:nvSpPr>
      <dsp:spPr>
        <a:xfrm>
          <a:off x="9221" y="1732864"/>
          <a:ext cx="2253382" cy="231048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21" y="1732864"/>
        <a:ext cx="2253382" cy="2310486"/>
      </dsp:txXfrm>
    </dsp:sp>
    <dsp:sp modelId="{2F384E93-13FE-4970-97DD-AF1CC58F76CD}">
      <dsp:nvSpPr>
        <dsp:cNvPr id="0" name=""/>
        <dsp:cNvSpPr/>
      </dsp:nvSpPr>
      <dsp:spPr>
        <a:xfrm>
          <a:off x="2415375" y="1732864"/>
          <a:ext cx="2253382" cy="231048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Project Layout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375" y="1732864"/>
        <a:ext cx="2253382" cy="2310486"/>
      </dsp:txXfrm>
    </dsp:sp>
    <dsp:sp modelId="{07481363-F1D6-445F-89A9-7CCC7963CFF8}">
      <dsp:nvSpPr>
        <dsp:cNvPr id="0" name=""/>
        <dsp:cNvSpPr/>
      </dsp:nvSpPr>
      <dsp:spPr>
        <a:xfrm>
          <a:off x="4821529" y="1732864"/>
          <a:ext cx="2253382" cy="231048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Geological set-up of the Project Site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1529" y="1732864"/>
        <a:ext cx="2253382" cy="2310486"/>
      </dsp:txXfrm>
    </dsp:sp>
    <dsp:sp modelId="{7534E518-E52C-46D3-B98E-A7C297D3121F}">
      <dsp:nvSpPr>
        <dsp:cNvPr id="0" name=""/>
        <dsp:cNvSpPr/>
      </dsp:nvSpPr>
      <dsp:spPr>
        <a:xfrm>
          <a:off x="7227683" y="1732864"/>
          <a:ext cx="2253382" cy="231048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Observations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27683" y="1732864"/>
        <a:ext cx="2253382" cy="2310486"/>
      </dsp:txXfrm>
    </dsp:sp>
    <dsp:sp modelId="{8844E41C-CCB4-42E7-AA2F-C4520B874434}">
      <dsp:nvSpPr>
        <dsp:cNvPr id="0" name=""/>
        <dsp:cNvSpPr/>
      </dsp:nvSpPr>
      <dsp:spPr>
        <a:xfrm>
          <a:off x="9633837" y="1732864"/>
          <a:ext cx="2253382" cy="231048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RECOMENDATIONS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33837" y="1732864"/>
        <a:ext cx="2253382" cy="2310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677FC-D4A8-4B93-B0FB-CC2EAE7E6AFF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2B47-059A-40AC-9DA9-A19460D080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32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C9443-D092-45C2-A4B5-C895B6872DEE}" type="datetimeFigureOut">
              <a:rPr lang="en-IN" smtClean="0"/>
              <a:pPr/>
              <a:t>01-12-2018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47851A-D5F9-4F3A-99D3-CA059B6E0E6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7285" y="896034"/>
            <a:ext cx="9046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GEOLOGICAL INVESTIGATIONS FOR SUNKOSI STORAGE- CUM-DIVERSION SCHEME, NEPAL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407466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BHUPENDRA SINGH,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DIRECTOR,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GEOLOGICAL SURVEY OF INDIA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S.U.: MADHYA PRADESH, BHOPAL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399" y="544927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K.LAKSHMANAN,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SENIOR GEOLOGIST,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GEOLOGICAL SURVEY OF INDIA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(Presently at PHPA, BHUTAN)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699656"/>
            <a:ext cx="118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Presented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80" y="0"/>
            <a:ext cx="154242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7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8C7AAF-77C4-4211-9E5A-84A9B49F58BB}"/>
              </a:ext>
            </a:extLst>
          </p:cNvPr>
          <p:cNvGrpSpPr>
            <a:grpSpLocks/>
          </p:cNvGrpSpPr>
          <p:nvPr/>
        </p:nvGrpSpPr>
        <p:grpSpPr bwMode="auto">
          <a:xfrm>
            <a:off x="2460976" y="1140178"/>
            <a:ext cx="8331201" cy="5531556"/>
            <a:chOff x="6793" y="6684"/>
            <a:chExt cx="3780" cy="2835"/>
          </a:xfrm>
        </p:grpSpPr>
        <p:pic>
          <p:nvPicPr>
            <p:cNvPr id="3" name="Picture 2" descr="F:\IMG_20150209_093551.jpg">
              <a:extLst>
                <a:ext uri="{FF2B5EF4-FFF2-40B4-BE49-F238E27FC236}">
                  <a16:creationId xmlns:a16="http://schemas.microsoft.com/office/drawing/2014/main" xmlns="" id="{E92217E7-073C-42BA-85DE-BDB63E768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" y="6684"/>
              <a:ext cx="3780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AutoShape 10">
              <a:extLst>
                <a:ext uri="{FF2B5EF4-FFF2-40B4-BE49-F238E27FC236}">
                  <a16:creationId xmlns:a16="http://schemas.microsoft.com/office/drawing/2014/main" xmlns="" id="{94FC3116-2594-490A-927B-FD477A1623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30" y="7479"/>
              <a:ext cx="390" cy="82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" name="Rectangle 4"/>
          <p:cNvSpPr/>
          <p:nvPr/>
        </p:nvSpPr>
        <p:spPr>
          <a:xfrm>
            <a:off x="1729946" y="193303"/>
            <a:ext cx="9255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LAPSE KHOLA - MAJOR SHEAR ZONE SUB PARALLEL TO FOLIATION CUTTING ACROSS HRT/DT ALIGNMENT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A4A7BD-2403-43E5-B76A-FA3C66226040}"/>
              </a:ext>
            </a:extLst>
          </p:cNvPr>
          <p:cNvSpPr/>
          <p:nvPr/>
        </p:nvSpPr>
        <p:spPr>
          <a:xfrm>
            <a:off x="1061157" y="1729938"/>
            <a:ext cx="106567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minimum cover part in D.T. with approximately 125 m and 160 m at R.D. 550 m and R.D. 2.0 km, respectively have been advised to explore through two no. of drill holes to be drilled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respective invert level of D.T.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Similarly two drill holes has been proposed at R.D. 7 km at 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Lapsikhola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- D.T. crossing to know the extent of shear zone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rockmass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conditions above D.T. in SZ influence area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556" y="869243"/>
            <a:ext cx="317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RECOMENDATIONS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xmlns="" id="{8441FDC7-D280-40BC-85C7-FD9EF0A8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6" t="26997" r="39575" b="20773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03674"/>
            <a:ext cx="43123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609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496"/>
            <a:ext cx="10018713" cy="88369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4652" y="915190"/>
          <a:ext cx="11896441" cy="577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77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E01DD4-99C7-4A05-9D69-7DFE1643A692}"/>
              </a:ext>
            </a:extLst>
          </p:cNvPr>
          <p:cNvSpPr/>
          <p:nvPr/>
        </p:nvSpPr>
        <p:spPr>
          <a:xfrm>
            <a:off x="628148" y="1234125"/>
            <a:ext cx="11044564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Saptkosi river is formed by joining of seven major tributaries viz.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Sunkosi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Tamakosi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Arun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Indravati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Likhu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Dudh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Kosi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Tamir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river system covers almost eastern Nepal and flows down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Kursela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Bihar state of India, where it joins River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Ganga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a part of master plan for development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Basin in Nepal,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Saptkosi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High Dam Multipurpose project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Sunkosi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storage-cum-diversion schemes are contemplated with an objective to generate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hydel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power, flood control/flood management, navigation and to facilitate irrigation and agriculture.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1730" y="57976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956" y="765666"/>
            <a:ext cx="108599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Sunkosi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storage-cum-diversion scheme envisages construction of a 100 m high  dam across river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Sunkosi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located about 1.5 km d/s of its confluence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Dudhkosi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22.5 km long diversion tunnel (D.T.) at right bank with its intake in u/s of dam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surface power house with installed capacity of 62 MW is proposed to be located 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Khadikop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district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Udaypur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C5A9B6-A6F6-476D-B249-55ECFE11B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2" t="1246" r="8081"/>
          <a:stretch>
            <a:fillRect/>
          </a:stretch>
        </p:blipFill>
        <p:spPr>
          <a:xfrm>
            <a:off x="7874989" y="272188"/>
            <a:ext cx="3086524" cy="63713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867" y="856816"/>
            <a:ext cx="7213600" cy="553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This  presentation deals with D.P.R. stage investigations carried out for first 11 km stretch of diversion tunnel.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This D.T. with 6 m  diameter is proposed to be excavated through five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adits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D.T. mostly passes through moderate to thick forest cover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first eleven km stretch of D.T. have a maximum cover of about 1050 m at R.D. 9.50 km, a minimum cover of 125 m and 160 m will be negotiated at R.D. 550 m and 2.00 km, respectively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5067" y="316088"/>
            <a:ext cx="298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LAYOUT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7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0586BF-54EF-486B-A5CC-89B7B7634BCB}"/>
              </a:ext>
            </a:extLst>
          </p:cNvPr>
          <p:cNvSpPr/>
          <p:nvPr/>
        </p:nvSpPr>
        <p:spPr>
          <a:xfrm>
            <a:off x="859110" y="1345275"/>
            <a:ext cx="108587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Geologically, most part of 11 km reach of D.T. will pass through Meta- sedimentary rocks belonging to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Sarung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Khola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Formation comprising of dark grey to greenish white quartz-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biotite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schist, quartz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felspar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biotite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-schist, occasionally garnetiferous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Interbedded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quartzites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D.T. will pass through contact of Meta-sedimentary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Sarungkhola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Formation and granite gneiss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Himal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gneisses around R.D. 9.80 km and continues along granite gneisses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Himal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gneiss comprising of mica gneisses, banded gneisses,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kayanite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bearing gneisses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migmatites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thin marble bands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845" y="677333"/>
            <a:ext cx="693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GEOLOGICAL SET-UP OF THE PROJECT SITE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7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70B231-0EB0-42E5-AB92-48F55D1AF739}"/>
              </a:ext>
            </a:extLst>
          </p:cNvPr>
          <p:cNvSpPr/>
          <p:nvPr/>
        </p:nvSpPr>
        <p:spPr>
          <a:xfrm>
            <a:off x="713389" y="1170717"/>
            <a:ext cx="10970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present study is the result of interpretation of projection of surface data to tunnel grade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 attempt has been made to estimate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rockmass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parameters through projection to tunnel grade with conservative approaches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Overall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rockmass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falls in fair category with RMR more than 50, Class-III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However, two major shear zone (SZ) observed at RD 7 km and near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Lapsi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Khola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where D.T. crosses very prominent broad wide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Nala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having moderate to steep gradient, the RMR falls in poor category due to influence of major shear zone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2933" y="609600"/>
            <a:ext cx="215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066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0A5DB53-B11B-424C-88CB-29F657203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3414771"/>
              </p:ext>
            </p:extLst>
          </p:nvPr>
        </p:nvGraphicFramePr>
        <p:xfrm>
          <a:off x="217310" y="368156"/>
          <a:ext cx="11794067" cy="5973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393">
                  <a:extLst>
                    <a:ext uri="{9D8B030D-6E8A-4147-A177-3AD203B41FA5}">
                      <a16:colId xmlns:a16="http://schemas.microsoft.com/office/drawing/2014/main" xmlns="" val="2997024150"/>
                    </a:ext>
                  </a:extLst>
                </a:gridCol>
                <a:gridCol w="1405408">
                  <a:extLst>
                    <a:ext uri="{9D8B030D-6E8A-4147-A177-3AD203B41FA5}">
                      <a16:colId xmlns:a16="http://schemas.microsoft.com/office/drawing/2014/main" xmlns="" val="2389701704"/>
                    </a:ext>
                  </a:extLst>
                </a:gridCol>
                <a:gridCol w="3617441">
                  <a:extLst>
                    <a:ext uri="{9D8B030D-6E8A-4147-A177-3AD203B41FA5}">
                      <a16:colId xmlns:a16="http://schemas.microsoft.com/office/drawing/2014/main" xmlns="" val="1581474789"/>
                    </a:ext>
                  </a:extLst>
                </a:gridCol>
                <a:gridCol w="2200367">
                  <a:extLst>
                    <a:ext uri="{9D8B030D-6E8A-4147-A177-3AD203B41FA5}">
                      <a16:colId xmlns:a16="http://schemas.microsoft.com/office/drawing/2014/main" xmlns="" val="2751648344"/>
                    </a:ext>
                  </a:extLst>
                </a:gridCol>
                <a:gridCol w="2750458">
                  <a:extLst>
                    <a:ext uri="{9D8B030D-6E8A-4147-A177-3AD203B41FA5}">
                      <a16:colId xmlns:a16="http://schemas.microsoft.com/office/drawing/2014/main" xmlns="" val="822998885"/>
                    </a:ext>
                  </a:extLst>
                </a:gridCol>
              </a:tblGrid>
              <a:tr h="918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RD(m)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Alignment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Structural details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Estimated Geomechanical parameters (Tentative)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Remarks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7746178"/>
                  </a:ext>
                </a:extLst>
              </a:tr>
              <a:tr h="294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 – 1958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260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S1||J1 =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-65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/175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- 195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cm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Cont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2-10 m 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planar, tight joint.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J2 = 50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/075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1-2cm;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m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(Broken);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undulatory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tight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joint.</a:t>
                      </a:r>
                      <a:r>
                        <a:rPr lang="en-IN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J3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60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120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5cm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Cont: 2m;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undulatory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tight joint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RMR = 55 - 60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-  III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 Rock mass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 mass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 type - quartz biotite schists - quartz feldspar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biotite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schists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micaceous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quatzites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intrusions of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pegmatities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silicate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rocks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3168703"/>
                  </a:ext>
                </a:extLst>
              </a:tr>
              <a:tr h="1899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 – 3275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N220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-do-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RMR = 54 - 60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-  III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 Rock mass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 rock mass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 type - quartz biotite schists - quartz feldspar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biotite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schists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micaceous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quatzites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intrusions of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pegmatities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silicate rocks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46" marR="6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852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29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A89E73-246D-4618-9821-EDB0F8B50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2321629"/>
              </p:ext>
            </p:extLst>
          </p:nvPr>
        </p:nvGraphicFramePr>
        <p:xfrm>
          <a:off x="340856" y="156076"/>
          <a:ext cx="11670522" cy="665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386">
                  <a:extLst>
                    <a:ext uri="{9D8B030D-6E8A-4147-A177-3AD203B41FA5}">
                      <a16:colId xmlns:a16="http://schemas.microsoft.com/office/drawing/2014/main" xmlns="" val="3634860794"/>
                    </a:ext>
                  </a:extLst>
                </a:gridCol>
                <a:gridCol w="1454721">
                  <a:extLst>
                    <a:ext uri="{9D8B030D-6E8A-4147-A177-3AD203B41FA5}">
                      <a16:colId xmlns:a16="http://schemas.microsoft.com/office/drawing/2014/main" xmlns="" val="1178696553"/>
                    </a:ext>
                  </a:extLst>
                </a:gridCol>
                <a:gridCol w="3156833">
                  <a:extLst>
                    <a:ext uri="{9D8B030D-6E8A-4147-A177-3AD203B41FA5}">
                      <a16:colId xmlns:a16="http://schemas.microsoft.com/office/drawing/2014/main" xmlns="" val="1631233185"/>
                    </a:ext>
                  </a:extLst>
                </a:gridCol>
                <a:gridCol w="2020193">
                  <a:extLst>
                    <a:ext uri="{9D8B030D-6E8A-4147-A177-3AD203B41FA5}">
                      <a16:colId xmlns:a16="http://schemas.microsoft.com/office/drawing/2014/main" xmlns="" val="3189770124"/>
                    </a:ext>
                  </a:extLst>
                </a:gridCol>
                <a:gridCol w="3347389">
                  <a:extLst>
                    <a:ext uri="{9D8B030D-6E8A-4147-A177-3AD203B41FA5}">
                      <a16:colId xmlns:a16="http://schemas.microsoft.com/office/drawing/2014/main" xmlns="" val="457446377"/>
                    </a:ext>
                  </a:extLst>
                </a:gridCol>
              </a:tblGrid>
              <a:tr h="309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3275 – 9800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N185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S1||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J1=20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-58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/170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Rolling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dip towards upstream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Bhalu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confluence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Bhalu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Lapsi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There is a drastic change in foliation dip on the downstream direction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Lapsi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That is S1||J1=20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/N -080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J2 =35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-85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/040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-090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J3 =25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-85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/100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-140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J4 =60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-75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/150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-250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J5 = 20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-85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/260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-330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RMR = 50 - 55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-  III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 Rock mass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confluence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Bhalu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Lapsi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RMR = 38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-  IV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Poor Rock mass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Traverse along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Bhalu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Lapsi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RD 7 Km one major L shear is passing degrading the RMR to poor category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locally.</a:t>
                      </a:r>
                      <a:endParaRPr lang="en-IN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Another major SZ at HRT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crossing below the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Lapsi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Khola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trending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N60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E-S60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at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location.</a:t>
                      </a:r>
                      <a:endParaRPr lang="en-IN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RMR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38,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IV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Poor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0202857"/>
                  </a:ext>
                </a:extLst>
              </a:tr>
              <a:tr h="3414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9800-1100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N185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of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Beteni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triple road junction coarse grained granitic rock with crude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gneissosity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composed of quartz, feldspar, biotite and muscovite.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 = 56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/010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J1 =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 to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/010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- 025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15-30cm; dip Cont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3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- 5m 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Rough undulatory, tight joint.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J2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56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/190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5-35 cm; strike Cont: &gt; 2.5m 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Rough undulatory, tight joint.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RMR = 52 - 58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III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 Rock mass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7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7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7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7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Lithology / Rock type (Granitic gneisses) from RD 9.8 to RD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Km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Beteni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rock exposed are weathered yellowish green to yellowish brown colored coarse grained with crude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gneissosity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occasionally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garnetiferrous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The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fresh rock exposed at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sections are hard compact and massive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6194" marR="461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505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7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1078</Words>
  <Application>Microsoft Office PowerPoint</Application>
  <PresentationFormat>Custom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GEOLOGICAL INVESTIGATIONS FOR SUNKOSI STORAGE- CUM-DIVERSION SCHEME, NEPAL  BHUPENDRA SINGH, DIRECTOR, S.U.:MADHYA PRADESH, C.R., GSI K.LAKSHMANAN, SENIOR GEOLOGIST, GSI (Presently at PHPA, Bhutan) </dc:title>
  <dc:creator>Alok Mishra</dc:creator>
  <cp:lastModifiedBy>Bhupendra</cp:lastModifiedBy>
  <cp:revision>49</cp:revision>
  <dcterms:created xsi:type="dcterms:W3CDTF">2018-11-27T11:51:08Z</dcterms:created>
  <dcterms:modified xsi:type="dcterms:W3CDTF">2018-12-01T10:24:21Z</dcterms:modified>
</cp:coreProperties>
</file>